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Playfair Display"/>
      <p:regular r:id="rId16"/>
      <p:bold r:id="rId17"/>
      <p:italic r:id="rId18"/>
      <p:boldItalic r:id="rId19"/>
    </p:embeddedFont>
    <p:embeddedFont>
      <p:font typeface="La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regular.fntdata"/><Relationship Id="rId11" Type="http://schemas.openxmlformats.org/officeDocument/2006/relationships/slide" Target="slides/slide6.xml"/><Relationship Id="rId22" Type="http://schemas.openxmlformats.org/officeDocument/2006/relationships/font" Target="fonts/Lato-italic.fntdata"/><Relationship Id="rId10" Type="http://schemas.openxmlformats.org/officeDocument/2006/relationships/slide" Target="slides/slide5.xml"/><Relationship Id="rId21" Type="http://schemas.openxmlformats.org/officeDocument/2006/relationships/font" Target="fonts/Lato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La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PlayfairDisplay-bold.fntdata"/><Relationship Id="rId16" Type="http://schemas.openxmlformats.org/officeDocument/2006/relationships/font" Target="fonts/PlayfairDisplay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PlayfairDisplay-boldItalic.fntdata"/><Relationship Id="rId6" Type="http://schemas.openxmlformats.org/officeDocument/2006/relationships/slide" Target="slides/slide1.xml"/><Relationship Id="rId18" Type="http://schemas.openxmlformats.org/officeDocument/2006/relationships/font" Target="fonts/PlayfairDisplay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6d932735f7_4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6d932735f7_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6d93701e59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6d93701e59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6d93701e59_0_2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6d93701e59_0_2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6d93701e59_0_2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6d93701e59_0_2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6d93701e59_0_2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6d93701e59_0_2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6d93701e59_0_2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6d93701e59_0_2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6d93701e59_0_2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6d93701e59_0_2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6d932735f7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6d932735f7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6d932735f7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6d932735f7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733219" y="2235351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1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1"/>
          <p:cNvSpPr txBox="1"/>
          <p:nvPr>
            <p:ph hasCustomPrompt="1" type="title"/>
          </p:nvPr>
        </p:nvSpPr>
        <p:spPr>
          <a:xfrm>
            <a:off x="586725" y="1353788"/>
            <a:ext cx="79707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586725" y="2968388"/>
            <a:ext cx="79707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1" name="Google Shape;6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3"/>
          <p:cNvSpPr txBox="1"/>
          <p:nvPr>
            <p:ph type="title"/>
          </p:nvPr>
        </p:nvSpPr>
        <p:spPr>
          <a:xfrm>
            <a:off x="509550" y="1921350"/>
            <a:ext cx="8124900" cy="130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-125" y="5045700"/>
            <a:ext cx="9144000" cy="9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3" name="Google Shape;23;p4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4" name="Google Shape;24;p4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p5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9" name="Google Shape;29;p5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311700" y="1417950"/>
            <a:ext cx="39999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5"/>
          <p:cNvSpPr txBox="1"/>
          <p:nvPr>
            <p:ph idx="2" type="body"/>
          </p:nvPr>
        </p:nvSpPr>
        <p:spPr>
          <a:xfrm>
            <a:off x="4832400" y="1417950"/>
            <a:ext cx="39999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Google Shape;37;p7"/>
          <p:cNvCxnSpPr/>
          <p:nvPr/>
        </p:nvCxnSpPr>
        <p:spPr>
          <a:xfrm>
            <a:off x="411044" y="1417772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8" name="Google Shape;38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1640350"/>
            <a:ext cx="2808000" cy="29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8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5" name="Google Shape;4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/>
          <p:nvPr/>
        </p:nvSpPr>
        <p:spPr>
          <a:xfrm>
            <a:off x="4572000" y="-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8" name="Google Shape;4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9" name="Google Shape;49;p9"/>
          <p:cNvSpPr txBox="1"/>
          <p:nvPr>
            <p:ph type="title"/>
          </p:nvPr>
        </p:nvSpPr>
        <p:spPr>
          <a:xfrm>
            <a:off x="265500" y="1084625"/>
            <a:ext cx="4045200" cy="1707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50" name="Google Shape;50;p9"/>
          <p:cNvSpPr txBox="1"/>
          <p:nvPr>
            <p:ph idx="1" type="subTitle"/>
          </p:nvPr>
        </p:nvSpPr>
        <p:spPr>
          <a:xfrm>
            <a:off x="265500" y="2845200"/>
            <a:ext cx="4045200" cy="142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5" name="Google Shape;5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lue-gold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ctrTitle"/>
          </p:nvPr>
        </p:nvSpPr>
        <p:spPr>
          <a:xfrm>
            <a:off x="667825" y="267150"/>
            <a:ext cx="7893000" cy="185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Lightning Talk 6: Contextualization/Design Check-In</a:t>
            </a:r>
            <a:endParaRPr/>
          </a:p>
        </p:txBody>
      </p:sp>
      <p:sp>
        <p:nvSpPr>
          <p:cNvPr id="69" name="Google Shape;69;p13"/>
          <p:cNvSpPr txBox="1"/>
          <p:nvPr>
            <p:ph idx="1" type="subTitle"/>
          </p:nvPr>
        </p:nvSpPr>
        <p:spPr>
          <a:xfrm>
            <a:off x="3812850" y="4047710"/>
            <a:ext cx="4242600" cy="738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47500" lnSpcReduction="20000"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Sddec-16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Cameron Jones,Blake Hardy, Holden Brown, Tejal Devshetwar, Cayden Kelley, Chase O’Connell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2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Technical</a:t>
            </a:r>
            <a:endParaRPr/>
          </a:p>
        </p:txBody>
      </p:sp>
      <p:sp>
        <p:nvSpPr>
          <p:cNvPr id="125" name="Google Shape;125;p22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Internal Complexity: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Hardware: Component selection, circuit analysis, datasheet usage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Software: High-level app development, frontend and backend connection, low-level data handling through embedded firmware.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Backend: Server communication between app and microcontroller, data formatting, tool selection.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External Complexity: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Ideally a hands-off approach from the user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Developing a setup procedure to simplify the user experience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Automated process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Overview</a:t>
            </a:r>
            <a:endParaRPr/>
          </a:p>
        </p:txBody>
      </p:sp>
      <p:sp>
        <p:nvSpPr>
          <p:cNvPr id="75" name="Google Shape;75;p14"/>
          <p:cNvSpPr txBox="1"/>
          <p:nvPr>
            <p:ph idx="1" type="body"/>
          </p:nvPr>
        </p:nvSpPr>
        <p:spPr>
          <a:xfrm>
            <a:off x="311700" y="1229875"/>
            <a:ext cx="4062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</a:pPr>
            <a:r>
              <a:rPr lang="en"/>
              <a:t>Create a device that automatically collects soil data (NPK,moisture,temperature).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</a:pPr>
            <a:r>
              <a:rPr lang="en"/>
              <a:t>Sends the data to a database on a server.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</a:pPr>
            <a:r>
              <a:rPr lang="en"/>
              <a:t>Create a phone app which presents the collected data of a users soil.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</a:pPr>
            <a:r>
              <a:rPr lang="en"/>
              <a:t>Server has logic that sends commands to automatically water/fertilize plants when certain conditions are met.</a:t>
            </a:r>
            <a:endParaRPr sz="2300"/>
          </a:p>
        </p:txBody>
      </p:sp>
      <p:pic>
        <p:nvPicPr>
          <p:cNvPr id="76" name="Google Shape;7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43050" y="1876256"/>
            <a:ext cx="3689250" cy="139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Artifacts</a:t>
            </a:r>
            <a:endParaRPr/>
          </a:p>
        </p:txBody>
      </p:sp>
      <p:pic>
        <p:nvPicPr>
          <p:cNvPr id="82" name="Google Shape;8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9425" y="1160800"/>
            <a:ext cx="6545819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Journey Map</a:t>
            </a:r>
            <a:endParaRPr/>
          </a:p>
        </p:txBody>
      </p:sp>
      <p:pic>
        <p:nvPicPr>
          <p:cNvPr id="88" name="Google Shape;8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9650" y="1207375"/>
            <a:ext cx="8839199" cy="374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9650" y="1581435"/>
            <a:ext cx="8839199" cy="15948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Journey map analysis</a:t>
            </a:r>
            <a:endParaRPr/>
          </a:p>
        </p:txBody>
      </p:sp>
      <p:sp>
        <p:nvSpPr>
          <p:cNvPr id="95" name="Google Shape;95;p17"/>
          <p:cNvSpPr txBox="1"/>
          <p:nvPr>
            <p:ph idx="1" type="body"/>
          </p:nvPr>
        </p:nvSpPr>
        <p:spPr>
          <a:xfrm>
            <a:off x="311700" y="1417800"/>
            <a:ext cx="50631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May be imposing for a first time user not used to tech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Less imposing than developing a large amount of plant </a:t>
            </a:r>
            <a:r>
              <a:rPr lang="en"/>
              <a:t>knowledge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Saves time in exchange for a small initial investment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Pro/Con table</a:t>
            </a:r>
            <a:endParaRPr/>
          </a:p>
        </p:txBody>
      </p:sp>
      <p:pic>
        <p:nvPicPr>
          <p:cNvPr id="101" name="Google Shape;101;p18"/>
          <p:cNvPicPr preferRelativeResize="0"/>
          <p:nvPr/>
        </p:nvPicPr>
        <p:blipFill rotWithShape="1">
          <a:blip r:embed="rId3">
            <a:alphaModFix/>
          </a:blip>
          <a:srcRect b="0" l="0" r="675" t="0"/>
          <a:stretch/>
        </p:blipFill>
        <p:spPr>
          <a:xfrm>
            <a:off x="245525" y="1533275"/>
            <a:ext cx="8779277" cy="1980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Pro/Con table analysis</a:t>
            </a:r>
            <a:endParaRPr/>
          </a:p>
        </p:txBody>
      </p:sp>
      <p:sp>
        <p:nvSpPr>
          <p:cNvPr id="107" name="Google Shape;107;p19"/>
          <p:cNvSpPr txBox="1"/>
          <p:nvPr>
            <p:ph idx="1" type="body"/>
          </p:nvPr>
        </p:nvSpPr>
        <p:spPr>
          <a:xfrm>
            <a:off x="311700" y="1417800"/>
            <a:ext cx="39828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Most products cheaper than we can produce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Most other products not reliable/frustrating to use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Other products offer limited functionality/little automation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Our product is set apart by moment to moment updates and automated value updating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Human</a:t>
            </a:r>
            <a:endParaRPr/>
          </a:p>
        </p:txBody>
      </p:sp>
      <p:sp>
        <p:nvSpPr>
          <p:cNvPr id="113" name="Google Shape;113;p20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Addresses user needs to a great extent including detailed information from the sensors displayed on the app, NPK sensors, and information panel about the plant. Thinking from the perspective of a hobbyist( user) we surely are detail oriented in satisfying user needs.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Economic considerations</a:t>
            </a:r>
            <a:endParaRPr/>
          </a:p>
        </p:txBody>
      </p:sp>
      <p:sp>
        <p:nvSpPr>
          <p:cNvPr id="119" name="Google Shape;119;p21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Similar products are far cheaper, but offer minimal features and questionable accuracy. Our design provides more features and far greater flexibility without significantly increasing cost.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Costs could potentially be reduced </a:t>
            </a:r>
            <a:r>
              <a:rPr lang="en"/>
              <a:t>further</a:t>
            </a:r>
            <a:r>
              <a:rPr lang="en"/>
              <a:t> by using an even lower power microcontroller but overall we believe we have found the best middle ground in terms of cost, ease of use, and effectiveness.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lue &amp; Gold">
  <a:themeElements>
    <a:clrScheme name="Blue &amp; Gold">
      <a:dk1>
        <a:srgbClr val="FFFFFF"/>
      </a:dk1>
      <a:lt1>
        <a:srgbClr val="01AFD1"/>
      </a:lt1>
      <a:dk2>
        <a:srgbClr val="1E2D31"/>
      </a:dk2>
      <a:lt2>
        <a:srgbClr val="BFC7CA"/>
      </a:lt2>
      <a:accent1>
        <a:srgbClr val="006F85"/>
      </a:accent1>
      <a:accent2>
        <a:srgbClr val="AF4345"/>
      </a:accent2>
      <a:accent3>
        <a:srgbClr val="47D06A"/>
      </a:accent3>
      <a:accent4>
        <a:srgbClr val="F58F8F"/>
      </a:accent4>
      <a:accent5>
        <a:srgbClr val="F6CD4C"/>
      </a:accent5>
      <a:accent6>
        <a:srgbClr val="F8E71C"/>
      </a:accent6>
      <a:hlink>
        <a:srgbClr val="F6CD4C"/>
      </a:hlink>
      <a:folHlink>
        <a:srgbClr val="F6CD4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